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Default Extension="xlsx" ContentType="application/vnd.openxmlformats-officedocument.spreadsheetml.sheet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docProps/core.xml" ContentType="application/vnd.openxmlformats-package.core-properties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 type="screen16x9"/>
  <p:notesSz cx="6858000" cy="9144000"/>
  <p:defaultTextStyle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char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lnSpc>
                <a:spcPts val="2196"/>
              </a:lnSpc>
              <a:buNone/>
            </a:pPr>
            <a:r>
              <a:rPr lang="en-US" sz="1800" b="0" i="0">
                <a:solidFill>
                  <a:srgbClr val="EFF3F5"/>
                </a:solidFill>
                <a:latin typeface="Carlito"/>
              </a:rPr>
              <a:t xml:space="preserve">Illustrative pilot checkpoints</a:t>
            </a:r>
            <a:endParaRPr lang="en-US" sz="1800"/>
          </a:p>
        </c:rich>
      </c:tx>
    </c:title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Synthetic score</c:v>
                </c:pt>
              </c:strCache>
            </c:strRef>
          </c:tx>
          <c:spPr>
            <a:solidFill>
              <a:srgbClr val="9DD8C0"/>
            </a:solidFill>
          </c:spPr>
          <c:cat>
            <c:strRef>
              <c:f>Sheet1!$A$2:$A$4</c:f>
              <c:strCache>
                <c:ptCount val="3"/>
                <c:pt idx="0">
                  <c:v>Baseline</c:v>
                </c:pt>
                <c:pt idx="1">
                  <c:v>Pilot</c:v>
                </c:pt>
                <c:pt idx="2">
                  <c:v>Review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18</c:v>
                </c:pt>
                <c:pt idx="2">
                  <c:v>24</c:v>
                </c:pt>
              </c:numCache>
            </c:numRef>
          </c:val>
        </c:ser>
        <c:axId val="1"/>
        <c:axId val="2"/>
      </c:barChart>
      <c:catAx>
        <c:axId val="1"/>
        <c:scaling>
          <c:orientation val="minMax"/>
        </c:scaling>
        <c:axPos val="b"/>
        <c:txPr>
          <a:bodyPr/>
          <a:lstStyle/>
          <a:p>
            <a:pPr>
              <a:lnSpc>
                <a:spcPts val="1464"/>
              </a:lnSpc>
              <a:buNone/>
            </a:pPr>
            <a:r>
              <a:rPr lang="en-US" sz="1200" b="0" i="0">
                <a:solidFill>
                  <a:srgbClr val="EFF3F5"/>
                </a:solidFill>
                <a:latin typeface="Carlito"/>
              </a:rPr>
              <a:t xml:space="preserve"/>
            </a:r>
            <a:endParaRPr lang="en-US" sz="1200"/>
          </a:p>
        </c:txPr>
        <c:crossAx val="2"/>
        <c:crosses val="autoZero"/>
      </c:catAx>
      <c:valAx>
        <c:axId val="2"/>
        <c:scaling>
          <c:orientation val="minMax"/>
        </c:scaling>
        <c:axPos val="l"/>
        <c:numFmt formatCode="General" sourceLinked="0"/>
        <c:txPr>
          <a:bodyPr/>
          <a:lstStyle/>
          <a:p>
            <a:pPr>
              <a:lnSpc>
                <a:spcPts val="1464"/>
              </a:lnSpc>
              <a:buNone/>
            </a:pPr>
            <a:r>
              <a:rPr lang="en-US" sz="1200" b="0" i="0">
                <a:solidFill>
                  <a:srgbClr val="EFF3F5"/>
                </a:solidFill>
                <a:latin typeface="Carlito"/>
              </a:rPr>
              <a:t xml:space="preserve"/>
            </a:r>
            <a:endParaRPr lang="en-US" sz="1200"/>
          </a:p>
        </c:txPr>
        <c:crossAx val="1"/>
        <c:crosses val="autoZero"/>
        <c:crossBetween val="between"/>
      </c:valAx>
    </c:plotArea>
    <c:legend>
      <c:legendPos val="b"/>
    </c:legend>
    <c:plotVisOnly val="1"/>
  </c:chart>
  <c:spPr>
    <a:solidFill>
      <a:srgbClr val="141C26"/>
    </a:solidFill>
  </c:spPr>
  <c:externalData r:id="rId1">
    <c:autoUpdate val="0"/>
  </c:externalData>
</c:chartSpace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notesStyle/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aker notes"/>
          <p:cNvSpPr/>
          <p:nvPr>
            <p:ph type="body" idx="1"/>
          </p:nvPr>
        </p:nvSpPr>
        <p:spPr/>
        <p:txBody>
          <a:bodyPr/>
          <a:lstStyle/>
          <a:p>
            <a:pPr>
              <a:lnSpc>
                <a:spcPts val="1464"/>
              </a:lnSpc>
              <a:buNone/>
            </a:pPr>
            <a:r>
              <a:rPr lang="en-US" sz="1200" b="0" i="0">
                <a:solidFill>
                  <a:srgbClr val="EFF3F5"/>
                </a:solidFill>
                <a:latin typeface="Carlito"/>
              </a:rPr>
              <a:t xml:space="preserve">Synthetic scenario. Figures, roles and organizations are invented to demonstrate the renderer.
</a:t>
            </a:r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aker notes"/>
          <p:cNvSpPr/>
          <p:nvPr>
            <p:ph type="body" idx="1"/>
          </p:nvPr>
        </p:nvSpPr>
        <p:spPr/>
        <p:txBody>
          <a:bodyPr/>
          <a:lstStyle/>
          <a:p>
            <a:pPr>
              <a:lnSpc>
                <a:spcPts val="1464"/>
              </a:lnSpc>
              <a:buNone/>
            </a:pPr>
            <a:r>
              <a:rPr lang="en-US" sz="1200" b="0" i="0">
                <a:solidFill>
                  <a:srgbClr val="EFF3F5"/>
                </a:solidFill>
                <a:latin typeface="Carlito"/>
              </a:rPr>
              <a:t xml:space="preserve"/>
            </a:r>
            <a:endParaRPr 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aker notes"/>
          <p:cNvSpPr/>
          <p:nvPr>
            <p:ph type="body" idx="1"/>
          </p:nvPr>
        </p:nvSpPr>
        <p:spPr/>
        <p:txBody>
          <a:bodyPr/>
          <a:lstStyle/>
          <a:p>
            <a:pPr>
              <a:lnSpc>
                <a:spcPts val="1464"/>
              </a:lnSpc>
              <a:buNone/>
            </a:pPr>
            <a:r>
              <a:rPr lang="en-US" sz="1200" b="0" i="0">
                <a:solidFill>
                  <a:srgbClr val="EFF3F5"/>
                </a:solidFill>
                <a:latin typeface="Carlito"/>
              </a:rPr>
              <a:t xml:space="preserve">Synthetic process diagram represented by editable native cards.</a:t>
            </a:r>
            <a:endParaRPr 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aker notes"/>
          <p:cNvSpPr/>
          <p:nvPr>
            <p:ph type="body" idx="1"/>
          </p:nvPr>
        </p:nvSpPr>
        <p:spPr/>
        <p:txBody>
          <a:bodyPr/>
          <a:lstStyle/>
          <a:p>
            <a:pPr>
              <a:lnSpc>
                <a:spcPts val="1464"/>
              </a:lnSpc>
              <a:buNone/>
            </a:pPr>
            <a:r>
              <a:rPr lang="en-US" sz="1200" b="0" i="0">
                <a:solidFill>
                  <a:srgbClr val="EFF3F5"/>
                </a:solidFill>
                <a:latin typeface="Carlito"/>
              </a:rPr>
              <a:t xml:space="preserve">
Source: Synthetic gallery input · Authored fixture · No real customer, market or investment results are claimed. · author-confirmed: false</a:t>
            </a:r>
            <a:endParaRPr 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aker notes"/>
          <p:cNvSpPr/>
          <p:nvPr>
            <p:ph type="body" idx="1"/>
          </p:nvPr>
        </p:nvSpPr>
        <p:spPr/>
        <p:txBody>
          <a:bodyPr/>
          <a:lstStyle/>
          <a:p>
            <a:pPr>
              <a:lnSpc>
                <a:spcPts val="1464"/>
              </a:lnSpc>
              <a:buNone/>
            </a:pPr>
            <a:r>
              <a:rPr lang="en-US" sz="1200" b="0" i="0">
                <a:solidFill>
                  <a:srgbClr val="EFF3F5"/>
                </a:solidFill>
                <a:latin typeface="Carlito"/>
              </a:rPr>
              <a:t xml:space="preserve"/>
            </a:r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aker notes"/>
          <p:cNvSpPr/>
          <p:nvPr>
            <p:ph type="body" idx="1"/>
          </p:nvPr>
        </p:nvSpPr>
        <p:spPr/>
        <p:txBody>
          <a:bodyPr/>
          <a:lstStyle/>
          <a:p>
            <a:pPr>
              <a:lnSpc>
                <a:spcPts val="1464"/>
              </a:lnSpc>
              <a:buNone/>
            </a:pPr>
            <a:r>
              <a:rPr lang="en-US" sz="1200" b="0" i="0">
                <a:solidFill>
                  <a:srgbClr val="EFF3F5"/>
                </a:solidFill>
                <a:latin typeface="Carlito"/>
              </a:rPr>
              <a:t xml:space="preserve"/>
            </a:r>
            <a:endParaRPr 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aker notes"/>
          <p:cNvSpPr/>
          <p:nvPr>
            <p:ph type="body" idx="1"/>
          </p:nvPr>
        </p:nvSpPr>
        <p:spPr/>
        <p:txBody>
          <a:bodyPr/>
          <a:lstStyle/>
          <a:p>
            <a:pPr>
              <a:lnSpc>
                <a:spcPts val="1464"/>
              </a:lnSpc>
              <a:buNone/>
            </a:pPr>
            <a:r>
              <a:rPr lang="en-US" sz="1200" b="0" i="0">
                <a:solidFill>
                  <a:srgbClr val="EFF3F5"/>
                </a:solidFill>
                <a:latin typeface="Carlito"/>
              </a:rPr>
              <a:t xml:space="preserve">Synthetic authored principle.</a:t>
            </a:r>
            <a:endParaRPr 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aker notes"/>
          <p:cNvSpPr/>
          <p:nvPr>
            <p:ph type="body" idx="1"/>
          </p:nvPr>
        </p:nvSpPr>
        <p:spPr/>
        <p:txBody>
          <a:bodyPr/>
          <a:lstStyle/>
          <a:p>
            <a:pPr>
              <a:lnSpc>
                <a:spcPts val="1464"/>
              </a:lnSpc>
              <a:buNone/>
            </a:pPr>
            <a:r>
              <a:rPr lang="en-US" sz="1200" b="0" i="0">
                <a:solidFill>
                  <a:srgbClr val="EFF3F5"/>
                </a:solidFill>
                <a:latin typeface="Carlito"/>
              </a:rPr>
              <a:t xml:space="preserve"/>
            </a:r>
            <a:endParaRPr 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aker notes"/>
          <p:cNvSpPr/>
          <p:nvPr>
            <p:ph type="body" idx="1"/>
          </p:nvPr>
        </p:nvSpPr>
        <p:spPr/>
        <p:txBody>
          <a:bodyPr/>
          <a:lstStyle/>
          <a:p>
            <a:pPr>
              <a:lnSpc>
                <a:spcPts val="1464"/>
              </a:lnSpc>
              <a:buNone/>
            </a:pPr>
            <a:r>
              <a:rPr lang="en-US" sz="1200" b="0" i="0">
                <a:solidFill>
                  <a:srgbClr val="EFF3F5"/>
                </a:solidFill>
                <a:latin typeface="Carlito"/>
              </a:rPr>
              <a:t xml:space="preserve"/>
            </a:r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The context for research handoffs">
    <p:bg>
      <p:bgPr>
        <a:solidFill>
          <a:srgbClr val="141C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09600" y="304800"/>
            <a:ext cx="109728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342"/>
              </a:lnSpc>
              <a:buNone/>
            </a:pPr>
            <a:r>
              <a:rPr lang="en-US" sz="1100" b="0" i="0">
                <a:solidFill>
                  <a:srgbClr val="A6B4C2"/>
                </a:solidFill>
                <a:latin typeface="Carlito"/>
              </a:rPr>
              <a:t xml:space="preserve">FIELDWORK — THE RESEARCH WORKSPACE  /  CONTEXT</a:t>
            </a:r>
            <a:endParaRPr lang="en-US" sz="1100"/>
          </a:p>
        </p:txBody>
      </p:sp>
      <p:sp>
        <p:nvSpPr>
          <p:cNvPr id="3" name="Text 3"/>
          <p:cNvSpPr txBox="1"/>
          <p:nvPr/>
        </p:nvSpPr>
        <p:spPr>
          <a:xfrm>
            <a:off x="609600" y="762000"/>
            <a:ext cx="10972800" cy="1295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4880"/>
              </a:lnSpc>
              <a:buNone/>
            </a:pPr>
            <a:r>
              <a:rPr lang="en-US" sz="4000" b="1" i="0">
                <a:solidFill>
                  <a:srgbClr val="EFF3F5"/>
                </a:solidFill>
                <a:latin typeface="Carlito"/>
              </a:rPr>
              <a:t xml:space="preserve">The context for research handoffs</a:t>
            </a:r>
            <a:endParaRPr lang="en-US" sz="4000"/>
          </a:p>
        </p:txBody>
      </p:sp>
      <p:sp>
        <p:nvSpPr>
          <p:cNvPr id="4" name="Text 4"/>
          <p:cNvSpPr txBox="1"/>
          <p:nvPr/>
        </p:nvSpPr>
        <p:spPr>
          <a:xfrm>
            <a:off x="609600" y="2336800"/>
            <a:ext cx="10972800" cy="355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This fictional team needs a decision it can explain, execute, and revisit. Documents lose the </a:t>
            </a:r>
            <a:endParaRPr lang="en-US" sz="2200"/>
          </a:p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connection between excerpts and decisions.</a:t>
            </a:r>
            <a:endParaRPr lang="en-US" sz="2200"/>
          </a:p>
        </p:txBody>
      </p:sp>
      <p:sp>
        <p:nvSpPr>
          <p:cNvPr id="5" name="Shape 5"/>
          <p:cNvSpPr/>
          <p:nvPr/>
        </p:nvSpPr>
        <p:spPr>
          <a:xfrm>
            <a:off x="609600" y="6375400"/>
            <a:ext cx="10972800" cy="6350"/>
          </a:xfrm>
          <a:prstGeom prst="line">
            <a:avLst/>
          </a:prstGeom>
          <a:noFill/>
          <a:ln w="6350">
            <a:solidFill>
              <a:srgbClr val="A6B4C2"/>
            </a:solidFill>
            <a:prstDash val="solid"/>
          </a:ln>
        </p:spPr>
      </p:sp>
      <p:sp>
        <p:nvSpPr>
          <p:cNvPr id="6" name="Text 6"/>
          <p:cNvSpPr txBox="1"/>
          <p:nvPr/>
        </p:nvSpPr>
        <p:spPr>
          <a:xfrm>
            <a:off x="609600" y="6502400"/>
            <a:ext cx="102108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SYNTHETIC EXAMPLE  ·  STORYBOARD STUDIO</a:t>
            </a:r>
            <a:endParaRPr lang="en-US" sz="1000"/>
          </a:p>
        </p:txBody>
      </p:sp>
      <p:sp>
        <p:nvSpPr>
          <p:cNvPr id="7" name="Text 7"/>
          <p:cNvSpPr txBox="1"/>
          <p:nvPr/>
        </p:nvSpPr>
        <p:spPr>
          <a:xfrm>
            <a:off x="11010900" y="6502400"/>
            <a:ext cx="5715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01</a:t>
            </a:r>
            <a:endParaRPr lang="en-US"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The problem is the missing decision boundary">
    <p:bg>
      <p:bgPr>
        <a:solidFill>
          <a:srgbClr val="141C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09600" y="304800"/>
            <a:ext cx="109728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342"/>
              </a:lnSpc>
              <a:buNone/>
            </a:pPr>
            <a:r>
              <a:rPr lang="en-US" sz="1100" b="0" i="0">
                <a:solidFill>
                  <a:srgbClr val="A6B4C2"/>
                </a:solidFill>
                <a:latin typeface="Carlito"/>
              </a:rPr>
              <a:t xml:space="preserve">FIELDWORK — THE RESEARCH WORKSPACE  /  RECOMMENDATION</a:t>
            </a:r>
            <a:endParaRPr lang="en-US" sz="1100"/>
          </a:p>
        </p:txBody>
      </p:sp>
      <p:sp>
        <p:nvSpPr>
          <p:cNvPr id="3" name="Text 3"/>
          <p:cNvSpPr txBox="1"/>
          <p:nvPr/>
        </p:nvSpPr>
        <p:spPr>
          <a:xfrm>
            <a:off x="609600" y="762000"/>
            <a:ext cx="10972800" cy="1295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4880"/>
              </a:lnSpc>
              <a:buNone/>
            </a:pPr>
            <a:r>
              <a:rPr lang="en-US" sz="4000" b="1" i="0">
                <a:solidFill>
                  <a:srgbClr val="EFF3F5"/>
                </a:solidFill>
                <a:latin typeface="Carlito"/>
              </a:rPr>
              <a:t xml:space="preserve">The problem is the missing decision boundary</a:t>
            </a:r>
            <a:endParaRPr lang="en-US" sz="4000"/>
          </a:p>
        </p:txBody>
      </p:sp>
      <p:sp>
        <p:nvSpPr>
          <p:cNvPr id="4" name="Text 4"/>
          <p:cNvSpPr txBox="1"/>
          <p:nvPr/>
        </p:nvSpPr>
        <p:spPr>
          <a:xfrm>
            <a:off x="609600" y="2336800"/>
            <a:ext cx="10972800" cy="355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Documents lose the connection between excerpts and decisions.</a:t>
            </a:r>
            <a:endParaRPr lang="en-US" sz="2200"/>
          </a:p>
        </p:txBody>
      </p:sp>
      <p:sp>
        <p:nvSpPr>
          <p:cNvPr id="5" name="Shape 5"/>
          <p:cNvSpPr/>
          <p:nvPr/>
        </p:nvSpPr>
        <p:spPr>
          <a:xfrm>
            <a:off x="609600" y="6375400"/>
            <a:ext cx="10972800" cy="6350"/>
          </a:xfrm>
          <a:prstGeom prst="line">
            <a:avLst/>
          </a:prstGeom>
          <a:noFill/>
          <a:ln w="6350">
            <a:solidFill>
              <a:srgbClr val="A6B4C2"/>
            </a:solidFill>
            <a:prstDash val="solid"/>
          </a:ln>
        </p:spPr>
      </p:sp>
      <p:sp>
        <p:nvSpPr>
          <p:cNvPr id="6" name="Text 6"/>
          <p:cNvSpPr txBox="1"/>
          <p:nvPr/>
        </p:nvSpPr>
        <p:spPr>
          <a:xfrm>
            <a:off x="609600" y="6502400"/>
            <a:ext cx="102108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SYNTHETIC EXAMPLE  ·  STORYBOARD STUDIO</a:t>
            </a:r>
            <a:endParaRPr lang="en-US" sz="1000"/>
          </a:p>
        </p:txBody>
      </p:sp>
      <p:sp>
        <p:nvSpPr>
          <p:cNvPr id="7" name="Text 7"/>
          <p:cNvSpPr txBox="1"/>
          <p:nvPr/>
        </p:nvSpPr>
        <p:spPr>
          <a:xfrm>
            <a:off x="11010900" y="6502400"/>
            <a:ext cx="5715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02</a:t>
            </a:r>
            <a:endParaRPr lang="en-US"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A smaller boundary makes the work reviewable">
    <p:bg>
      <p:bgPr>
        <a:solidFill>
          <a:srgbClr val="141C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09600" y="304800"/>
            <a:ext cx="109728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342"/>
              </a:lnSpc>
              <a:buNone/>
            </a:pPr>
            <a:r>
              <a:rPr lang="en-US" sz="1100" b="0" i="0">
                <a:solidFill>
                  <a:srgbClr val="A6B4C2"/>
                </a:solidFill>
                <a:latin typeface="Carlito"/>
              </a:rPr>
              <a:t xml:space="preserve">FIELDWORK — THE RESEARCH WORKSPACE  /  PROBLEM</a:t>
            </a:r>
            <a:endParaRPr lang="en-US" sz="1100"/>
          </a:p>
        </p:txBody>
      </p:sp>
      <p:sp>
        <p:nvSpPr>
          <p:cNvPr id="3" name="Text 3"/>
          <p:cNvSpPr txBox="1"/>
          <p:nvPr/>
        </p:nvSpPr>
        <p:spPr>
          <a:xfrm>
            <a:off x="609600" y="762000"/>
            <a:ext cx="10972800" cy="1295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4880"/>
              </a:lnSpc>
              <a:buNone/>
            </a:pPr>
            <a:r>
              <a:rPr lang="en-US" sz="4000" b="1" i="0">
                <a:solidFill>
                  <a:srgbClr val="EFF3F5"/>
                </a:solidFill>
                <a:latin typeface="Carlito"/>
              </a:rPr>
              <a:t xml:space="preserve">A smaller boundary makes the work reviewable</a:t>
            </a:r>
            <a:endParaRPr lang="en-US" sz="4000"/>
          </a:p>
        </p:txBody>
      </p:sp>
      <p:sp>
        <p:nvSpPr>
          <p:cNvPr id="4" name="Shape 4"/>
          <p:cNvSpPr/>
          <p:nvPr/>
        </p:nvSpPr>
        <p:spPr>
          <a:xfrm>
            <a:off x="609600" y="2336800"/>
            <a:ext cx="3505200" cy="3556000"/>
          </a:xfrm>
          <a:prstGeom prst="roundRect">
            <a:avLst/>
          </a:prstGeom>
          <a:solidFill>
            <a:srgbClr val="202D3C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812800" y="2540000"/>
            <a:ext cx="30988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928"/>
              </a:lnSpc>
              <a:buNone/>
            </a:pPr>
            <a:r>
              <a:rPr lang="en-US" sz="2400" b="1" i="0">
                <a:solidFill>
                  <a:srgbClr val="EFF3F5"/>
                </a:solidFill>
                <a:latin typeface="Carlito"/>
              </a:rPr>
              <a:t xml:space="preserve">Observe</a:t>
            </a:r>
            <a:endParaRPr lang="en-US" sz="2400"/>
          </a:p>
        </p:txBody>
      </p:sp>
      <p:sp>
        <p:nvSpPr>
          <p:cNvPr id="6" name="Text 6"/>
          <p:cNvSpPr txBox="1"/>
          <p:nvPr/>
        </p:nvSpPr>
        <p:spPr>
          <a:xfrm>
            <a:off x="812800" y="3454400"/>
            <a:ext cx="3098800" cy="2235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Start with one actual task.</a:t>
            </a:r>
            <a:endParaRPr lang="en-US" sz="2200"/>
          </a:p>
        </p:txBody>
      </p:sp>
      <p:sp>
        <p:nvSpPr>
          <p:cNvPr id="7" name="Shape 7"/>
          <p:cNvSpPr/>
          <p:nvPr/>
        </p:nvSpPr>
        <p:spPr>
          <a:xfrm>
            <a:off x="4343400" y="2336800"/>
            <a:ext cx="3505200" cy="3556000"/>
          </a:xfrm>
          <a:prstGeom prst="roundRect">
            <a:avLst/>
          </a:prstGeom>
          <a:solidFill>
            <a:srgbClr val="202D3C"/>
          </a:solidFill>
          <a:ln>
            <a:noFill/>
          </a:ln>
        </p:spPr>
      </p:sp>
      <p:sp>
        <p:nvSpPr>
          <p:cNvPr id="8" name="Text 8"/>
          <p:cNvSpPr txBox="1"/>
          <p:nvPr/>
        </p:nvSpPr>
        <p:spPr>
          <a:xfrm>
            <a:off x="4546600" y="2540000"/>
            <a:ext cx="30988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928"/>
              </a:lnSpc>
              <a:buNone/>
            </a:pPr>
            <a:r>
              <a:rPr lang="en-US" sz="2400" b="1" i="0">
                <a:solidFill>
                  <a:srgbClr val="EFF3F5"/>
                </a:solidFill>
                <a:latin typeface="Carlito"/>
              </a:rPr>
              <a:t xml:space="preserve">Decide</a:t>
            </a:r>
            <a:endParaRPr lang="en-US" sz="2400"/>
          </a:p>
        </p:txBody>
      </p:sp>
      <p:sp>
        <p:nvSpPr>
          <p:cNvPr id="9" name="Text 9"/>
          <p:cNvSpPr txBox="1"/>
          <p:nvPr/>
        </p:nvSpPr>
        <p:spPr>
          <a:xfrm>
            <a:off x="4546600" y="3454400"/>
            <a:ext cx="3098800" cy="2235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Name the trade-off and </a:t>
            </a:r>
            <a:endParaRPr lang="en-US" sz="2200"/>
          </a:p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owner.</a:t>
            </a:r>
            <a:endParaRPr lang="en-US" sz="2200"/>
          </a:p>
        </p:txBody>
      </p:sp>
      <p:sp>
        <p:nvSpPr>
          <p:cNvPr id="10" name="Shape 10"/>
          <p:cNvSpPr/>
          <p:nvPr/>
        </p:nvSpPr>
        <p:spPr>
          <a:xfrm>
            <a:off x="8077200" y="2336800"/>
            <a:ext cx="3505200" cy="3556000"/>
          </a:xfrm>
          <a:prstGeom prst="roundRect">
            <a:avLst/>
          </a:prstGeom>
          <a:solidFill>
            <a:srgbClr val="202D3C"/>
          </a:solidFill>
          <a:ln>
            <a:noFill/>
          </a:ln>
        </p:spPr>
      </p:sp>
      <p:sp>
        <p:nvSpPr>
          <p:cNvPr id="11" name="Text 11"/>
          <p:cNvSpPr txBox="1"/>
          <p:nvPr/>
        </p:nvSpPr>
        <p:spPr>
          <a:xfrm>
            <a:off x="8280400" y="2540000"/>
            <a:ext cx="30988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928"/>
              </a:lnSpc>
              <a:buNone/>
            </a:pPr>
            <a:r>
              <a:rPr lang="en-US" sz="2400" b="1" i="0">
                <a:solidFill>
                  <a:srgbClr val="EFF3F5"/>
                </a:solidFill>
                <a:latin typeface="Carlito"/>
              </a:rPr>
              <a:t xml:space="preserve">Review</a:t>
            </a:r>
            <a:endParaRPr lang="en-US" sz="2400"/>
          </a:p>
        </p:txBody>
      </p:sp>
      <p:sp>
        <p:nvSpPr>
          <p:cNvPr id="12" name="Text 12"/>
          <p:cNvSpPr txBox="1"/>
          <p:nvPr/>
        </p:nvSpPr>
        <p:spPr>
          <a:xfrm>
            <a:off x="8280400" y="3454400"/>
            <a:ext cx="3098800" cy="2235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Inspect the outcome </a:t>
            </a:r>
            <a:endParaRPr lang="en-US" sz="2200"/>
          </a:p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before expanding.</a:t>
            </a:r>
            <a:endParaRPr lang="en-US" sz="2200"/>
          </a:p>
        </p:txBody>
      </p:sp>
      <p:sp>
        <p:nvSpPr>
          <p:cNvPr id="13" name="Shape 13"/>
          <p:cNvSpPr/>
          <p:nvPr/>
        </p:nvSpPr>
        <p:spPr>
          <a:xfrm>
            <a:off x="609600" y="6375400"/>
            <a:ext cx="10972800" cy="6350"/>
          </a:xfrm>
          <a:prstGeom prst="line">
            <a:avLst/>
          </a:prstGeom>
          <a:noFill/>
          <a:ln w="6350">
            <a:solidFill>
              <a:srgbClr val="A6B4C2"/>
            </a:solidFill>
            <a:prstDash val="solid"/>
          </a:ln>
        </p:spPr>
      </p:sp>
      <p:sp>
        <p:nvSpPr>
          <p:cNvPr id="14" name="Text 14"/>
          <p:cNvSpPr txBox="1"/>
          <p:nvPr/>
        </p:nvSpPr>
        <p:spPr>
          <a:xfrm>
            <a:off x="609600" y="6502400"/>
            <a:ext cx="102108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SYNTHETIC EXAMPLE  ·  STORYBOARD STUDIO</a:t>
            </a:r>
            <a:endParaRPr lang="en-US" sz="1000"/>
          </a:p>
        </p:txBody>
      </p:sp>
      <p:sp>
        <p:nvSpPr>
          <p:cNvPr id="15" name="Text 15"/>
          <p:cNvSpPr txBox="1"/>
          <p:nvPr/>
        </p:nvSpPr>
        <p:spPr>
          <a:xfrm>
            <a:off x="11010900" y="6502400"/>
            <a:ext cx="5715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03</a:t>
            </a:r>
            <a:endParaRPr lang="en-US"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Evidence to gather before committing">
    <p:bg>
      <p:bgPr>
        <a:solidFill>
          <a:srgbClr val="141C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09600" y="304800"/>
            <a:ext cx="109728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342"/>
              </a:lnSpc>
              <a:buNone/>
            </a:pPr>
            <a:r>
              <a:rPr lang="en-US" sz="1100" b="0" i="0">
                <a:solidFill>
                  <a:srgbClr val="A6B4C2"/>
                </a:solidFill>
                <a:latin typeface="Carlito"/>
              </a:rPr>
              <a:t xml:space="preserve">FIELDWORK — THE RESEARCH WORKSPACE  /  EVIDENCE</a:t>
            </a:r>
            <a:endParaRPr lang="en-US" sz="1100"/>
          </a:p>
        </p:txBody>
      </p:sp>
      <p:sp>
        <p:nvSpPr>
          <p:cNvPr id="3" name="Text 3"/>
          <p:cNvSpPr txBox="1"/>
          <p:nvPr/>
        </p:nvSpPr>
        <p:spPr>
          <a:xfrm>
            <a:off x="609600" y="762000"/>
            <a:ext cx="10972800" cy="1295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4880"/>
              </a:lnSpc>
              <a:buNone/>
            </a:pPr>
            <a:r>
              <a:rPr lang="en-US" sz="4000" b="1" i="0">
                <a:solidFill>
                  <a:srgbClr val="EFF3F5"/>
                </a:solidFill>
                <a:latin typeface="Carlito"/>
              </a:rPr>
              <a:t xml:space="preserve">Evidence to gather before committing</a:t>
            </a:r>
            <a:endParaRPr lang="en-US" sz="4000"/>
          </a:p>
        </p:txBody>
      </p:sp>
      <p:graphicFrame>
        <p:nvGraphicFramePr>
          <p:cNvPr id="4" name="Chart 4"/>
          <p:cNvGraphicFramePr/>
          <p:nvPr/>
        </p:nvGraphicFramePr>
        <p:xfrm>
          <a:off x="609600" y="2336800"/>
          <a:ext cx="10972800" cy="3556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5" name="Shape 5"/>
          <p:cNvSpPr/>
          <p:nvPr/>
        </p:nvSpPr>
        <p:spPr>
          <a:xfrm>
            <a:off x="609600" y="6375400"/>
            <a:ext cx="10972800" cy="6350"/>
          </a:xfrm>
          <a:prstGeom prst="line">
            <a:avLst/>
          </a:prstGeom>
          <a:noFill/>
          <a:ln w="6350">
            <a:solidFill>
              <a:srgbClr val="A6B4C2"/>
            </a:solidFill>
            <a:prstDash val="solid"/>
          </a:ln>
        </p:spPr>
      </p:sp>
      <p:sp>
        <p:nvSpPr>
          <p:cNvPr id="6" name="Text 6"/>
          <p:cNvSpPr txBox="1"/>
          <p:nvPr/>
        </p:nvSpPr>
        <p:spPr>
          <a:xfrm>
            <a:off x="609600" y="6502400"/>
            <a:ext cx="102108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SYNTHETIC EXAMPLE  ·  STORYBOARD STUDIO</a:t>
            </a:r>
            <a:endParaRPr lang="en-US" sz="1000"/>
          </a:p>
        </p:txBody>
      </p:sp>
      <p:sp>
        <p:nvSpPr>
          <p:cNvPr id="7" name="Text 7"/>
          <p:cNvSpPr txBox="1"/>
          <p:nvPr/>
        </p:nvSpPr>
        <p:spPr>
          <a:xfrm>
            <a:off x="11010900" y="6502400"/>
            <a:ext cx="5715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04</a:t>
            </a:r>
            <a:endParaRPr lang="en-US"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Two paths make the trade-off explicit">
    <p:bg>
      <p:bgPr>
        <a:solidFill>
          <a:srgbClr val="141C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09600" y="304800"/>
            <a:ext cx="109728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342"/>
              </a:lnSpc>
              <a:buNone/>
            </a:pPr>
            <a:r>
              <a:rPr lang="en-US" sz="1100" b="0" i="0">
                <a:solidFill>
                  <a:srgbClr val="A6B4C2"/>
                </a:solidFill>
                <a:latin typeface="Carlito"/>
              </a:rPr>
              <a:t xml:space="preserve">FIELDWORK — THE RESEARCH WORKSPACE  /  OPTIONS</a:t>
            </a:r>
            <a:endParaRPr lang="en-US" sz="1100"/>
          </a:p>
        </p:txBody>
      </p:sp>
      <p:sp>
        <p:nvSpPr>
          <p:cNvPr id="3" name="Text 3"/>
          <p:cNvSpPr txBox="1"/>
          <p:nvPr/>
        </p:nvSpPr>
        <p:spPr>
          <a:xfrm>
            <a:off x="609600" y="762000"/>
            <a:ext cx="10972800" cy="1295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4880"/>
              </a:lnSpc>
              <a:buNone/>
            </a:pPr>
            <a:r>
              <a:rPr lang="en-US" sz="4000" b="1" i="0">
                <a:solidFill>
                  <a:srgbClr val="EFF3F5"/>
                </a:solidFill>
                <a:latin typeface="Carlito"/>
              </a:rPr>
              <a:t xml:space="preserve">Two paths make the trade-off explicit</a:t>
            </a:r>
            <a:endParaRPr lang="en-US" sz="4000"/>
          </a:p>
        </p:txBody>
      </p:sp>
      <p:sp>
        <p:nvSpPr>
          <p:cNvPr id="4" name="Shape 4"/>
          <p:cNvSpPr/>
          <p:nvPr/>
        </p:nvSpPr>
        <p:spPr>
          <a:xfrm>
            <a:off x="609600" y="2336800"/>
            <a:ext cx="5372100" cy="3556000"/>
          </a:xfrm>
          <a:prstGeom prst="roundRect">
            <a:avLst/>
          </a:prstGeom>
          <a:solidFill>
            <a:srgbClr val="202D3C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812800" y="2540000"/>
            <a:ext cx="49657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928"/>
              </a:lnSpc>
              <a:buNone/>
            </a:pPr>
            <a:r>
              <a:rPr lang="en-US" sz="2400" b="1" i="0">
                <a:solidFill>
                  <a:srgbClr val="EFF3F5"/>
                </a:solidFill>
                <a:latin typeface="Carlito"/>
              </a:rPr>
              <a:t xml:space="preserve">Improve document templates</a:t>
            </a:r>
            <a:endParaRPr lang="en-US" sz="2400"/>
          </a:p>
        </p:txBody>
      </p:sp>
      <p:sp>
        <p:nvSpPr>
          <p:cNvPr id="6" name="Text 6"/>
          <p:cNvSpPr txBox="1"/>
          <p:nvPr/>
        </p:nvSpPr>
        <p:spPr>
          <a:xfrm>
            <a:off x="812800" y="3454400"/>
            <a:ext cx="4965700" cy="2235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Faster to start, with the current operating </a:t>
            </a:r>
            <a:endParaRPr lang="en-US" sz="2200"/>
          </a:p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limitations.</a:t>
            </a:r>
            <a:endParaRPr lang="en-US" sz="2200"/>
          </a:p>
        </p:txBody>
      </p:sp>
      <p:sp>
        <p:nvSpPr>
          <p:cNvPr id="7" name="Shape 7"/>
          <p:cNvSpPr/>
          <p:nvPr/>
        </p:nvSpPr>
        <p:spPr>
          <a:xfrm>
            <a:off x="6210300" y="2336800"/>
            <a:ext cx="5372100" cy="3556000"/>
          </a:xfrm>
          <a:prstGeom prst="roundRect">
            <a:avLst/>
          </a:prstGeom>
          <a:solidFill>
            <a:srgbClr val="202D3C"/>
          </a:solidFill>
          <a:ln>
            <a:noFill/>
          </a:ln>
        </p:spPr>
      </p:sp>
      <p:sp>
        <p:nvSpPr>
          <p:cNvPr id="8" name="Text 8"/>
          <p:cNvSpPr txBox="1"/>
          <p:nvPr/>
        </p:nvSpPr>
        <p:spPr>
          <a:xfrm>
            <a:off x="6413500" y="2540000"/>
            <a:ext cx="49657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928"/>
              </a:lnSpc>
              <a:buNone/>
            </a:pPr>
            <a:r>
              <a:rPr lang="en-US" sz="2400" b="1" i="0">
                <a:solidFill>
                  <a:srgbClr val="EFF3F5"/>
                </a:solidFill>
                <a:latin typeface="Carlito"/>
              </a:rPr>
              <a:t xml:space="preserve">Build a focused research workspace</a:t>
            </a:r>
            <a:endParaRPr lang="en-US" sz="2400"/>
          </a:p>
        </p:txBody>
      </p:sp>
      <p:sp>
        <p:nvSpPr>
          <p:cNvPr id="9" name="Text 9"/>
          <p:cNvSpPr txBox="1"/>
          <p:nvPr/>
        </p:nvSpPr>
        <p:spPr>
          <a:xfrm>
            <a:off x="6413500" y="3454400"/>
            <a:ext cx="4965700" cy="2235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More focused initial work, with a clearer </a:t>
            </a:r>
            <a:endParaRPr lang="en-US" sz="2200"/>
          </a:p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review boundary.</a:t>
            </a:r>
            <a:endParaRPr lang="en-US" sz="2200"/>
          </a:p>
        </p:txBody>
      </p:sp>
      <p:sp>
        <p:nvSpPr>
          <p:cNvPr id="10" name="Shape 10"/>
          <p:cNvSpPr/>
          <p:nvPr/>
        </p:nvSpPr>
        <p:spPr>
          <a:xfrm>
            <a:off x="609600" y="6375400"/>
            <a:ext cx="10972800" cy="6350"/>
          </a:xfrm>
          <a:prstGeom prst="line">
            <a:avLst/>
          </a:prstGeom>
          <a:noFill/>
          <a:ln w="6350">
            <a:solidFill>
              <a:srgbClr val="A6B4C2"/>
            </a:solidFill>
            <a:prstDash val="solid"/>
          </a:ln>
        </p:spPr>
      </p:sp>
      <p:sp>
        <p:nvSpPr>
          <p:cNvPr id="11" name="Text 11"/>
          <p:cNvSpPr txBox="1"/>
          <p:nvPr/>
        </p:nvSpPr>
        <p:spPr>
          <a:xfrm>
            <a:off x="609600" y="6502400"/>
            <a:ext cx="102108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SYNTHETIC EXAMPLE  ·  STORYBOARD STUDIO</a:t>
            </a:r>
            <a:endParaRPr lang="en-US" sz="1000"/>
          </a:p>
        </p:txBody>
      </p:sp>
      <p:sp>
        <p:nvSpPr>
          <p:cNvPr id="12" name="Text 12"/>
          <p:cNvSpPr txBox="1"/>
          <p:nvPr/>
        </p:nvSpPr>
        <p:spPr>
          <a:xfrm>
            <a:off x="11010900" y="6502400"/>
            <a:ext cx="5715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05</a:t>
            </a:r>
            <a:endParaRPr lang="en-US"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Recommend the bounded path">
    <p:bg>
      <p:bgPr>
        <a:solidFill>
          <a:srgbClr val="141C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09600" y="304800"/>
            <a:ext cx="109728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342"/>
              </a:lnSpc>
              <a:buNone/>
            </a:pPr>
            <a:r>
              <a:rPr lang="en-US" sz="1100" b="0" i="0">
                <a:solidFill>
                  <a:srgbClr val="A6B4C2"/>
                </a:solidFill>
                <a:latin typeface="Carlito"/>
              </a:rPr>
              <a:t xml:space="preserve">FIELDWORK — THE RESEARCH WORKSPACE  /  RECOMMENDATION</a:t>
            </a:r>
            <a:endParaRPr lang="en-US" sz="1100"/>
          </a:p>
        </p:txBody>
      </p:sp>
      <p:sp>
        <p:nvSpPr>
          <p:cNvPr id="3" name="Text 3"/>
          <p:cNvSpPr txBox="1"/>
          <p:nvPr/>
        </p:nvSpPr>
        <p:spPr>
          <a:xfrm>
            <a:off x="609600" y="762000"/>
            <a:ext cx="10972800" cy="1295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4880"/>
              </a:lnSpc>
              <a:buNone/>
            </a:pPr>
            <a:r>
              <a:rPr lang="en-US" sz="4000" b="1" i="0">
                <a:solidFill>
                  <a:srgbClr val="EFF3F5"/>
                </a:solidFill>
                <a:latin typeface="Carlito"/>
              </a:rPr>
              <a:t xml:space="preserve">Recommend the bounded path</a:t>
            </a:r>
            <a:endParaRPr lang="en-US" sz="4000"/>
          </a:p>
        </p:txBody>
      </p:sp>
      <p:sp>
        <p:nvSpPr>
          <p:cNvPr id="4" name="Text 4"/>
          <p:cNvSpPr txBox="1"/>
          <p:nvPr/>
        </p:nvSpPr>
        <p:spPr>
          <a:xfrm>
            <a:off x="609600" y="2336800"/>
            <a:ext cx="10972800" cy="355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Pilot one handoff workflow before expanding integrations.</a:t>
            </a:r>
            <a:endParaRPr lang="en-US" sz="2200"/>
          </a:p>
        </p:txBody>
      </p:sp>
      <p:sp>
        <p:nvSpPr>
          <p:cNvPr id="5" name="Shape 5"/>
          <p:cNvSpPr/>
          <p:nvPr/>
        </p:nvSpPr>
        <p:spPr>
          <a:xfrm>
            <a:off x="609600" y="6375400"/>
            <a:ext cx="10972800" cy="6350"/>
          </a:xfrm>
          <a:prstGeom prst="line">
            <a:avLst/>
          </a:prstGeom>
          <a:noFill/>
          <a:ln w="6350">
            <a:solidFill>
              <a:srgbClr val="A6B4C2"/>
            </a:solidFill>
            <a:prstDash val="solid"/>
          </a:ln>
        </p:spPr>
      </p:sp>
      <p:sp>
        <p:nvSpPr>
          <p:cNvPr id="6" name="Text 6"/>
          <p:cNvSpPr txBox="1"/>
          <p:nvPr/>
        </p:nvSpPr>
        <p:spPr>
          <a:xfrm>
            <a:off x="609600" y="6502400"/>
            <a:ext cx="102108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SYNTHETIC EXAMPLE  ·  STORYBOARD STUDIO</a:t>
            </a:r>
            <a:endParaRPr lang="en-US" sz="1000"/>
          </a:p>
        </p:txBody>
      </p:sp>
      <p:sp>
        <p:nvSpPr>
          <p:cNvPr id="7" name="Text 7"/>
          <p:cNvSpPr txBox="1"/>
          <p:nvPr/>
        </p:nvSpPr>
        <p:spPr>
          <a:xfrm>
            <a:off x="11010900" y="6502400"/>
            <a:ext cx="5715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06</a:t>
            </a:r>
            <a:endParaRPr lang="en-US"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Keep the reasoning inspectable">
    <p:bg>
      <p:bgPr>
        <a:solidFill>
          <a:srgbClr val="141C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09600" y="304800"/>
            <a:ext cx="109728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342"/>
              </a:lnSpc>
              <a:buNone/>
            </a:pPr>
            <a:r>
              <a:rPr lang="en-US" sz="1100" b="0" i="0">
                <a:solidFill>
                  <a:srgbClr val="A6B4C2"/>
                </a:solidFill>
                <a:latin typeface="Carlito"/>
              </a:rPr>
              <a:t xml:space="preserve">FIELDWORK — THE RESEARCH WORKSPACE  /  IMPLICATIONS</a:t>
            </a:r>
            <a:endParaRPr lang="en-US" sz="1100"/>
          </a:p>
        </p:txBody>
      </p:sp>
      <p:sp>
        <p:nvSpPr>
          <p:cNvPr id="3" name="Text 3"/>
          <p:cNvSpPr txBox="1"/>
          <p:nvPr/>
        </p:nvSpPr>
        <p:spPr>
          <a:xfrm>
            <a:off x="609600" y="762000"/>
            <a:ext cx="10972800" cy="1295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4880"/>
              </a:lnSpc>
              <a:buNone/>
            </a:pPr>
            <a:r>
              <a:rPr lang="en-US" sz="4000" b="1" i="0">
                <a:solidFill>
                  <a:srgbClr val="EFF3F5"/>
                </a:solidFill>
                <a:latin typeface="Carlito"/>
              </a:rPr>
              <a:t xml:space="preserve">Keep the reasoning inspectable</a:t>
            </a:r>
            <a:endParaRPr lang="en-US" sz="4000"/>
          </a:p>
        </p:txBody>
      </p:sp>
      <p:sp>
        <p:nvSpPr>
          <p:cNvPr id="4" name="Text 4"/>
          <p:cNvSpPr txBox="1"/>
          <p:nvPr/>
        </p:nvSpPr>
        <p:spPr>
          <a:xfrm>
            <a:off x="609600" y="2336800"/>
            <a:ext cx="10972800" cy="2946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4148"/>
              </a:lnSpc>
              <a:buNone/>
            </a:pPr>
            <a:r>
              <a:rPr lang="en-US" sz="3400" b="0" i="0">
                <a:solidFill>
                  <a:srgbClr val="EFF3F5"/>
                </a:solidFill>
                <a:latin typeface="Carlito"/>
              </a:rPr>
              <a:t xml:space="preserve">A decision should keep its supporting evidence and </a:t>
            </a:r>
            <a:endParaRPr lang="en-US" sz="3400"/>
          </a:p>
          <a:p>
            <a:pPr>
              <a:lnSpc>
                <a:spcPts val="4148"/>
              </a:lnSpc>
              <a:buNone/>
            </a:pPr>
            <a:r>
              <a:rPr lang="en-US" sz="3400" b="0" i="0">
                <a:solidFill>
                  <a:srgbClr val="EFF3F5"/>
                </a:solidFill>
                <a:latin typeface="Carlito"/>
              </a:rPr>
              <a:t xml:space="preserve">unresolved assumptions in view.</a:t>
            </a:r>
            <a:endParaRPr lang="en-US" sz="3400"/>
          </a:p>
        </p:txBody>
      </p:sp>
      <p:sp>
        <p:nvSpPr>
          <p:cNvPr id="5" name="Text 5"/>
          <p:cNvSpPr txBox="1"/>
          <p:nvPr/>
        </p:nvSpPr>
        <p:spPr>
          <a:xfrm>
            <a:off x="609600" y="5384800"/>
            <a:ext cx="10972800" cy="508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A6B4C2"/>
                </a:solidFill>
                <a:latin typeface="Carlito"/>
              </a:rPr>
              <a:t xml:space="preserve">Authored synthetic principle — not a customer quotation</a:t>
            </a:r>
            <a:endParaRPr lang="en-US" sz="2200"/>
          </a:p>
        </p:txBody>
      </p:sp>
      <p:sp>
        <p:nvSpPr>
          <p:cNvPr id="6" name="Shape 6"/>
          <p:cNvSpPr/>
          <p:nvPr/>
        </p:nvSpPr>
        <p:spPr>
          <a:xfrm>
            <a:off x="609600" y="6375400"/>
            <a:ext cx="10972800" cy="6350"/>
          </a:xfrm>
          <a:prstGeom prst="line">
            <a:avLst/>
          </a:prstGeom>
          <a:noFill/>
          <a:ln w="6350">
            <a:solidFill>
              <a:srgbClr val="A6B4C2"/>
            </a:solidFill>
            <a:prstDash val="solid"/>
          </a:ln>
        </p:spPr>
      </p:sp>
      <p:sp>
        <p:nvSpPr>
          <p:cNvPr id="7" name="Text 7"/>
          <p:cNvSpPr txBox="1"/>
          <p:nvPr/>
        </p:nvSpPr>
        <p:spPr>
          <a:xfrm>
            <a:off x="609600" y="6502400"/>
            <a:ext cx="102108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SYNTHETIC EXAMPLE  ·  STORYBOARD STUDIO</a:t>
            </a:r>
            <a:endParaRPr lang="en-US" sz="1000"/>
          </a:p>
        </p:txBody>
      </p:sp>
      <p:sp>
        <p:nvSpPr>
          <p:cNvPr id="8" name="Text 8"/>
          <p:cNvSpPr txBox="1"/>
          <p:nvPr/>
        </p:nvSpPr>
        <p:spPr>
          <a:xfrm>
            <a:off x="11010900" y="6502400"/>
            <a:ext cx="5715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07</a:t>
            </a:r>
            <a:endParaRPr lang="en-US"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Risks to review before expansion">
    <p:bg>
      <p:bgPr>
        <a:solidFill>
          <a:srgbClr val="141C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09600" y="304800"/>
            <a:ext cx="109728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342"/>
              </a:lnSpc>
              <a:buNone/>
            </a:pPr>
            <a:r>
              <a:rPr lang="en-US" sz="1100" b="0" i="0">
                <a:solidFill>
                  <a:srgbClr val="A6B4C2"/>
                </a:solidFill>
                <a:latin typeface="Carlito"/>
              </a:rPr>
              <a:t xml:space="preserve">FIELDWORK — THE RESEARCH WORKSPACE  /  IMPLICATIONS</a:t>
            </a:r>
            <a:endParaRPr lang="en-US" sz="1100"/>
          </a:p>
        </p:txBody>
      </p:sp>
      <p:sp>
        <p:nvSpPr>
          <p:cNvPr id="3" name="Text 3"/>
          <p:cNvSpPr txBox="1"/>
          <p:nvPr/>
        </p:nvSpPr>
        <p:spPr>
          <a:xfrm>
            <a:off x="609600" y="762000"/>
            <a:ext cx="10972800" cy="1295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4880"/>
              </a:lnSpc>
              <a:buNone/>
            </a:pPr>
            <a:r>
              <a:rPr lang="en-US" sz="4000" b="1" i="0">
                <a:solidFill>
                  <a:srgbClr val="EFF3F5"/>
                </a:solidFill>
                <a:latin typeface="Carlito"/>
              </a:rPr>
              <a:t xml:space="preserve">Risks to review before expansion</a:t>
            </a:r>
            <a:endParaRPr lang="en-US" sz="4000"/>
          </a:p>
        </p:txBody>
      </p:sp>
      <p:sp>
        <p:nvSpPr>
          <p:cNvPr id="4" name="Text 4"/>
          <p:cNvSpPr txBox="1"/>
          <p:nvPr/>
        </p:nvSpPr>
        <p:spPr>
          <a:xfrm>
            <a:off x="609600" y="2336800"/>
            <a:ext cx="10972800" cy="355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Keep the scope narrow. Check whether the new workflow adds manual effort or moves risk </a:t>
            </a:r>
            <a:endParaRPr lang="en-US" sz="2200"/>
          </a:p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elsewhere. Record the unresolved question instead of treating an assumption as a finding.</a:t>
            </a:r>
            <a:endParaRPr lang="en-US" sz="2200"/>
          </a:p>
        </p:txBody>
      </p:sp>
      <p:sp>
        <p:nvSpPr>
          <p:cNvPr id="5" name="Shape 5"/>
          <p:cNvSpPr/>
          <p:nvPr/>
        </p:nvSpPr>
        <p:spPr>
          <a:xfrm>
            <a:off x="609600" y="6375400"/>
            <a:ext cx="10972800" cy="6350"/>
          </a:xfrm>
          <a:prstGeom prst="line">
            <a:avLst/>
          </a:prstGeom>
          <a:noFill/>
          <a:ln w="6350">
            <a:solidFill>
              <a:srgbClr val="A6B4C2"/>
            </a:solidFill>
            <a:prstDash val="solid"/>
          </a:ln>
        </p:spPr>
      </p:sp>
      <p:sp>
        <p:nvSpPr>
          <p:cNvPr id="6" name="Text 6"/>
          <p:cNvSpPr txBox="1"/>
          <p:nvPr/>
        </p:nvSpPr>
        <p:spPr>
          <a:xfrm>
            <a:off x="609600" y="6502400"/>
            <a:ext cx="102108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SYNTHETIC EXAMPLE  ·  STORYBOARD STUDIO</a:t>
            </a:r>
            <a:endParaRPr lang="en-US" sz="1000"/>
          </a:p>
        </p:txBody>
      </p:sp>
      <p:sp>
        <p:nvSpPr>
          <p:cNvPr id="7" name="Text 7"/>
          <p:cNvSpPr txBox="1"/>
          <p:nvPr/>
        </p:nvSpPr>
        <p:spPr>
          <a:xfrm>
            <a:off x="11010900" y="6502400"/>
            <a:ext cx="5715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08</a:t>
            </a:r>
            <a:endParaRPr lang="en-US"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 name="Next action: approve the pilot and own the review">
    <p:bg>
      <p:bgPr>
        <a:solidFill>
          <a:srgbClr val="141C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09600" y="304800"/>
            <a:ext cx="109728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342"/>
              </a:lnSpc>
              <a:buNone/>
            </a:pPr>
            <a:r>
              <a:rPr lang="en-US" sz="1100" b="0" i="0">
                <a:solidFill>
                  <a:srgbClr val="A6B4C2"/>
                </a:solidFill>
                <a:latin typeface="Carlito"/>
              </a:rPr>
              <a:t xml:space="preserve">FIELDWORK — THE RESEARCH WORKSPACE  /  ACTION</a:t>
            </a:r>
            <a:endParaRPr lang="en-US" sz="1100"/>
          </a:p>
        </p:txBody>
      </p:sp>
      <p:sp>
        <p:nvSpPr>
          <p:cNvPr id="3" name="Text 3"/>
          <p:cNvSpPr txBox="1"/>
          <p:nvPr/>
        </p:nvSpPr>
        <p:spPr>
          <a:xfrm>
            <a:off x="609600" y="762000"/>
            <a:ext cx="10972800" cy="1295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4880"/>
              </a:lnSpc>
              <a:buNone/>
            </a:pPr>
            <a:r>
              <a:rPr lang="en-US" sz="4000" b="1" i="0">
                <a:solidFill>
                  <a:srgbClr val="EFF3F5"/>
                </a:solidFill>
                <a:latin typeface="Carlito"/>
              </a:rPr>
              <a:t xml:space="preserve">Next action: approve the pilot and own the review</a:t>
            </a:r>
            <a:endParaRPr lang="en-US" sz="4000"/>
          </a:p>
        </p:txBody>
      </p:sp>
      <p:sp>
        <p:nvSpPr>
          <p:cNvPr id="4" name="Shape 4"/>
          <p:cNvSpPr/>
          <p:nvPr/>
        </p:nvSpPr>
        <p:spPr>
          <a:xfrm>
            <a:off x="609600" y="2336800"/>
            <a:ext cx="5372100" cy="3556000"/>
          </a:xfrm>
          <a:prstGeom prst="roundRect">
            <a:avLst/>
          </a:prstGeom>
          <a:solidFill>
            <a:srgbClr val="202D3C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812800" y="2540000"/>
            <a:ext cx="49657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928"/>
              </a:lnSpc>
              <a:buNone/>
            </a:pPr>
            <a:r>
              <a:rPr lang="en-US" sz="2400" b="1" i="0">
                <a:solidFill>
                  <a:srgbClr val="EFF3F5"/>
                </a:solidFill>
                <a:latin typeface="Carlito"/>
              </a:rPr>
              <a:t xml:space="preserve">Owner</a:t>
            </a:r>
            <a:endParaRPr lang="en-US" sz="2400"/>
          </a:p>
        </p:txBody>
      </p:sp>
      <p:sp>
        <p:nvSpPr>
          <p:cNvPr id="6" name="Text 6"/>
          <p:cNvSpPr txBox="1"/>
          <p:nvPr/>
        </p:nvSpPr>
        <p:spPr>
          <a:xfrm>
            <a:off x="812800" y="3454400"/>
            <a:ext cx="4965700" cy="2235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Research lead owns the first milestone and </a:t>
            </a:r>
            <a:endParaRPr lang="en-US" sz="2200"/>
          </a:p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its evidence.</a:t>
            </a:r>
            <a:endParaRPr lang="en-US" sz="2200"/>
          </a:p>
        </p:txBody>
      </p:sp>
      <p:sp>
        <p:nvSpPr>
          <p:cNvPr id="7" name="Shape 7"/>
          <p:cNvSpPr/>
          <p:nvPr/>
        </p:nvSpPr>
        <p:spPr>
          <a:xfrm>
            <a:off x="6210300" y="2336800"/>
            <a:ext cx="5372100" cy="3556000"/>
          </a:xfrm>
          <a:prstGeom prst="roundRect">
            <a:avLst/>
          </a:prstGeom>
          <a:solidFill>
            <a:srgbClr val="202D3C"/>
          </a:solidFill>
          <a:ln>
            <a:noFill/>
          </a:ln>
        </p:spPr>
      </p:sp>
      <p:sp>
        <p:nvSpPr>
          <p:cNvPr id="8" name="Text 8"/>
          <p:cNvSpPr txBox="1"/>
          <p:nvPr/>
        </p:nvSpPr>
        <p:spPr>
          <a:xfrm>
            <a:off x="6413500" y="2540000"/>
            <a:ext cx="49657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928"/>
              </a:lnSpc>
              <a:buNone/>
            </a:pPr>
            <a:r>
              <a:rPr lang="en-US" sz="2400" b="1" i="0">
                <a:solidFill>
                  <a:srgbClr val="EFF3F5"/>
                </a:solidFill>
                <a:latin typeface="Carlito"/>
              </a:rPr>
              <a:t xml:space="preserve">Review</a:t>
            </a:r>
            <a:endParaRPr lang="en-US" sz="2400"/>
          </a:p>
        </p:txBody>
      </p:sp>
      <p:sp>
        <p:nvSpPr>
          <p:cNvPr id="9" name="Text 9"/>
          <p:cNvSpPr txBox="1"/>
          <p:nvPr/>
        </p:nvSpPr>
        <p:spPr>
          <a:xfrm>
            <a:off x="6413500" y="3454400"/>
            <a:ext cx="4965700" cy="2235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Inspect the pilot evidence before </a:t>
            </a:r>
            <a:endParaRPr lang="en-US" sz="2200"/>
          </a:p>
          <a:p>
            <a:pPr>
              <a:lnSpc>
                <a:spcPts val="2684"/>
              </a:lnSpc>
              <a:buNone/>
            </a:pPr>
            <a:r>
              <a:rPr lang="en-US" sz="2200" b="0" i="0">
                <a:solidFill>
                  <a:srgbClr val="EFF3F5"/>
                </a:solidFill>
                <a:latin typeface="Carlito"/>
              </a:rPr>
              <a:t xml:space="preserve">approving the next stage.</a:t>
            </a:r>
            <a:endParaRPr lang="en-US" sz="2200"/>
          </a:p>
        </p:txBody>
      </p:sp>
      <p:sp>
        <p:nvSpPr>
          <p:cNvPr id="10" name="Shape 10"/>
          <p:cNvSpPr/>
          <p:nvPr/>
        </p:nvSpPr>
        <p:spPr>
          <a:xfrm>
            <a:off x="609600" y="6375400"/>
            <a:ext cx="10972800" cy="6350"/>
          </a:xfrm>
          <a:prstGeom prst="line">
            <a:avLst/>
          </a:prstGeom>
          <a:noFill/>
          <a:ln w="6350">
            <a:solidFill>
              <a:srgbClr val="A6B4C2"/>
            </a:solidFill>
            <a:prstDash val="solid"/>
          </a:ln>
        </p:spPr>
      </p:sp>
      <p:sp>
        <p:nvSpPr>
          <p:cNvPr id="11" name="Text 11"/>
          <p:cNvSpPr txBox="1"/>
          <p:nvPr/>
        </p:nvSpPr>
        <p:spPr>
          <a:xfrm>
            <a:off x="609600" y="6502400"/>
            <a:ext cx="102108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SYNTHETIC EXAMPLE  ·  STORYBOARD STUDIO</a:t>
            </a:r>
            <a:endParaRPr lang="en-US" sz="1000"/>
          </a:p>
        </p:txBody>
      </p:sp>
      <p:sp>
        <p:nvSpPr>
          <p:cNvPr id="12" name="Text 12"/>
          <p:cNvSpPr txBox="1"/>
          <p:nvPr/>
        </p:nvSpPr>
        <p:spPr>
          <a:xfrm>
            <a:off x="11010900" y="6502400"/>
            <a:ext cx="5715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lnSpc>
                <a:spcPts val="1220"/>
              </a:lnSpc>
              <a:buNone/>
            </a:pPr>
            <a:r>
              <a:rPr lang="en-US" sz="1000" b="0" i="0">
                <a:solidFill>
                  <a:srgbClr val="A6B4C2"/>
                </a:solidFill>
                <a:latin typeface="Carlito"/>
              </a:rPr>
              <a:t xml:space="preserve">09</a:t>
            </a:r>
            <a:endParaRPr lang="en-US"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dnight">
  <a:themeElements>
    <a:clrScheme name="Storyboard">
      <a:dk1>
        <a:srgbClr val="EFF3F5"/>
      </a:dk1>
      <a:lt1>
        <a:srgbClr val="141C26"/>
      </a:lt1>
      <a:dk2>
        <a:srgbClr val="A6B4C2"/>
      </a:dk2>
      <a:lt2>
        <a:srgbClr val="202D3C"/>
      </a:lt2>
      <a:accent1>
        <a:srgbClr val="9DD8C0"/>
      </a:accent1>
      <a:accent2>
        <a:srgbClr val="A6B4C2"/>
      </a:accent2>
      <a:accent3>
        <a:srgbClr val="9DD8C0"/>
      </a:accent3>
      <a:accent4>
        <a:srgbClr val="EFF3F5"/>
      </a:accent4>
      <a:accent5>
        <a:srgbClr val="A6B4C2"/>
      </a:accent5>
      <a:accent6>
        <a:srgbClr val="9DD8C0"/>
      </a:accent6>
      <a:hlink>
        <a:srgbClr val="9DD8C0"/>
      </a:hlink>
      <a:folHlink>
        <a:srgbClr val="A6B4C2"/>
      </a:folHlink>
    </a:clrScheme>
    <a:fontScheme name="Storyboard">
      <a:majorFont>
        <a:latin typeface="Carlito"/>
        <a:ea typeface=""/>
        <a:cs typeface=""/>
      </a:majorFont>
      <a:minorFont>
        <a:latin typeface="Carlito"/>
        <a:ea typeface=""/>
        <a:cs typeface=""/>
      </a:minorFont>
    </a:fontScheme>
    <a:fmtScheme name="Storyboard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>
  <Application>Storyboard Studio Rust</Application>
  <PresentationFormat>Widescreen</PresentationFormat>
  <Slides>9</Slides>
  <Notes>9</Notes>
  <AppVersion>03.0000</AppVersion>
</Properties>
</file>

<file path=docProps/core.xml><?xml version="1.0" encoding="utf-8"?>
<cp:coreProperties xmlns:cp="http://schemas.openxmlformats.org/package/2006/metadata/core-properties" xmlns:dc="http://purl.org/dc/elements/1.1/">
  <dc:title>Fieldwork — the research workspace</dc:title>
  <dc:creator/>
  <dc:description/>
  <cp:keyword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torySHA256">
    <vt:lpwstr>aa6519dca243c1321f4794b2f51c5cc1fb74e197e9f96b74575554d76b66b504</vt:lpwstr>
  </property>
</Properties>
</file>